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7" r:id="rId6"/>
    <p:sldId id="263" r:id="rId7"/>
    <p:sldId id="267" r:id="rId8"/>
    <p:sldId id="264" r:id="rId9"/>
    <p:sldId id="278" r:id="rId10"/>
    <p:sldId id="279" r:id="rId11"/>
    <p:sldId id="280" r:id="rId12"/>
    <p:sldId id="269" r:id="rId13"/>
    <p:sldId id="281" r:id="rId14"/>
    <p:sldId id="268" r:id="rId15"/>
    <p:sldId id="271" r:id="rId16"/>
    <p:sldId id="272" r:id="rId17"/>
    <p:sldId id="273" r:id="rId18"/>
    <p:sldId id="270" r:id="rId19"/>
    <p:sldId id="282" r:id="rId20"/>
    <p:sldId id="283" r:id="rId21"/>
    <p:sldId id="275" r:id="rId22"/>
    <p:sldId id="284" r:id="rId23"/>
    <p:sldId id="285" r:id="rId24"/>
    <p:sldId id="276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5" autoAdjust="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5907CB0-15D0-4812-B2A4-983AD82178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0ED19B-AB81-43E9-81CF-80FFA9158A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BCFCD-6D28-4A9D-B49F-22CB181101DD}" type="datetime1">
              <a:rPr lang="it-IT" smtClean="0"/>
              <a:t>21/06/2021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F47607-E7AF-44E3-AF06-0623C6890D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D46B28F-D322-4005-9B3F-45D6506AE4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2C172-B949-4ECF-BCA9-6929093BFE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775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D1ACB-28CD-4C6B-9168-79720F0E0904}" type="datetime1">
              <a:rPr lang="it-IT" smtClean="0"/>
              <a:pPr/>
              <a:t>21/06/2021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 dirty="0"/>
              <a:t>Modificare gli stili del testo dello schema</a:t>
            </a:r>
          </a:p>
          <a:p>
            <a:pPr lvl="1"/>
            <a:r>
              <a:rPr lang="it-IT" noProof="0" dirty="0"/>
              <a:t>Secondo livello</a:t>
            </a:r>
          </a:p>
          <a:p>
            <a:pPr lvl="2"/>
            <a:r>
              <a:rPr lang="it-IT" noProof="0" dirty="0"/>
              <a:t>Terzo livello</a:t>
            </a:r>
          </a:p>
          <a:p>
            <a:pPr lvl="3"/>
            <a:r>
              <a:rPr lang="it-IT" noProof="0" dirty="0"/>
              <a:t>Quarto livello</a:t>
            </a:r>
          </a:p>
          <a:p>
            <a:pPr lvl="4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3F96B-63C6-4CE6-9743-2363410B7AD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89948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F96B-63C6-4CE6-9743-2363410B7ADE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0705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ttango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ttango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uppo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0" name="Segnaposto data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7DC1CD74-0C69-4DE3-8AA2-2E08A1CFE178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7E3E3-1937-4892-A4B4-3D363338DDEA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3D6A681-5E07-48E5-806A-CE18DFB695C6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sz="1800"/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AC6A16A-5D17-435F-9CCE-D603C91D5E3A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ttango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ttango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ttango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uppo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Connettore diritto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F6824557-8446-42BC-8690-9EC05AB98525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6D42E0C-40C7-49FF-8BED-3B55571A4754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BF2643A-F081-40B8-ABA6-1461E1C76AF3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E5B8BAB-30D4-4D31-AF39-F45DBCD80856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743B0EF-5E7E-404A-8104-6CD9C1CAE2B2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ttangolo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ttangolo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790575" y="704850"/>
            <a:ext cx="7562850" cy="51435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3FFC940-62FB-467B-A989-38FD2DB0BF6E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 rtlCol="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1" name="Rettangolo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tangolo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945C9C21-360D-413B-820D-BD07EE275401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ttango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8CF2DC19-B9F2-44BF-BC5F-6B3091D6639B}" type="datetime1">
              <a:rPr lang="it-IT" noProof="0" smtClean="0"/>
              <a:t>21/06/2021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pic>
        <p:nvPicPr>
          <p:cNvPr id="19" name="Immagine 18" descr="Cactus">
            <a:extLst>
              <a:ext uri="{FF2B5EF4-FFF2-40B4-BE49-F238E27FC236}">
                <a16:creationId xmlns:a16="http://schemas.microsoft.com/office/drawing/2014/main" id="{CA6895E3-C8BD-4010-B9E7-E43BA3DCF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" r="1" b="1"/>
          <a:stretch/>
        </p:blipFill>
        <p:spPr>
          <a:xfrm>
            <a:off x="981201" y="971344"/>
            <a:ext cx="6233513" cy="4915313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0024" y="1442916"/>
            <a:ext cx="3238829" cy="3252231"/>
          </a:xfrm>
        </p:spPr>
        <p:txBody>
          <a:bodyPr rtlCol="0">
            <a:normAutofit/>
          </a:bodyPr>
          <a:lstStyle/>
          <a:p>
            <a:pPr rtl="0"/>
            <a:r>
              <a:rPr lang="it-IT" sz="4800" dirty="0">
                <a:solidFill>
                  <a:srgbClr val="FFFFFF"/>
                </a:solidFill>
              </a:rPr>
              <a:t>SMART</a:t>
            </a:r>
            <a:br>
              <a:rPr lang="it-IT" sz="4800" dirty="0">
                <a:solidFill>
                  <a:srgbClr val="FFFFFF"/>
                </a:solidFill>
              </a:rPr>
            </a:br>
            <a:r>
              <a:rPr lang="it-IT" sz="4800" dirty="0">
                <a:solidFill>
                  <a:srgbClr val="FFFFFF"/>
                </a:solidFill>
              </a:rPr>
              <a:t>GARDEN</a:t>
            </a:r>
            <a:br>
              <a:rPr lang="it-IT" sz="4800" dirty="0">
                <a:solidFill>
                  <a:srgbClr val="FFFFFF"/>
                </a:solidFill>
              </a:rPr>
            </a:br>
            <a:r>
              <a:rPr lang="it-IT" sz="900" dirty="0">
                <a:solidFill>
                  <a:srgbClr val="FFFFFF"/>
                </a:solidFill>
              </a:rPr>
              <a:t>			</a:t>
            </a:r>
            <a:endParaRPr lang="it-IT" sz="4800" dirty="0">
              <a:solidFill>
                <a:srgbClr val="FFFFFF"/>
              </a:solidFill>
            </a:endParaRP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0024" y="5415083"/>
            <a:ext cx="3238829" cy="1266271"/>
          </a:xfrm>
        </p:spPr>
        <p:txBody>
          <a:bodyPr rtlCol="0">
            <a:normAutofit fontScale="47500" lnSpcReduction="20000"/>
          </a:bodyPr>
          <a:lstStyle/>
          <a:p>
            <a:r>
              <a:rPr lang="en-GB" sz="43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Esame</a:t>
            </a:r>
            <a:r>
              <a:rPr lang="en-GB" sz="4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di </a:t>
            </a:r>
          </a:p>
          <a:p>
            <a:r>
              <a:rPr lang="en-GB" sz="43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r>
              <a:rPr lang="en-GB" sz="34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3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2020/2021</a:t>
            </a:r>
            <a:endParaRPr lang="en-GB" sz="3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it-IT" sz="1400" dirty="0">
              <a:solidFill>
                <a:srgbClr val="FFFFFF"/>
              </a:solidFill>
            </a:endParaRPr>
          </a:p>
          <a:p>
            <a:pPr rtl="0"/>
            <a:r>
              <a:rPr lang="it-IT" sz="2100" dirty="0">
                <a:solidFill>
                  <a:srgbClr val="FFFFFF"/>
                </a:solidFill>
              </a:rPr>
              <a:t>Gianlorenzo Occhipinti</a:t>
            </a:r>
          </a:p>
          <a:p>
            <a:pPr rtl="0"/>
            <a:r>
              <a:rPr lang="it-IT" sz="2100" dirty="0">
                <a:solidFill>
                  <a:srgbClr val="FFFFFF"/>
                </a:solidFill>
              </a:rPr>
              <a:t>829524</a:t>
            </a:r>
          </a:p>
        </p:txBody>
      </p:sp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A66D49-75FF-4EEE-96F6-002667E1B06C}"/>
              </a:ext>
            </a:extLst>
          </p:cNvPr>
          <p:cNvSpPr txBox="1"/>
          <p:nvPr/>
        </p:nvSpPr>
        <p:spPr>
          <a:xfrm>
            <a:off x="676712" y="2875002"/>
            <a:ext cx="10838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SMARTGARDEN NETWORK PROTOCOL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8612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61210-A9E0-4397-9C62-8581E41B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protocol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DA6EA8-AA42-42B4-A642-74344DBA6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2103120"/>
            <a:ext cx="10058399" cy="37490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Roles of the nodes are not hard coded inside the code. Each node can be either a master node, with a procedure called </a:t>
            </a:r>
            <a:r>
              <a:rPr lang="en-GB" b="1" dirty="0"/>
              <a:t>PROCLAIMING. </a:t>
            </a:r>
          </a:p>
          <a:p>
            <a:pPr marL="0" indent="0">
              <a:buNone/>
            </a:pPr>
            <a:r>
              <a:rPr lang="en-GB" dirty="0"/>
              <a:t>When a node joins into the smartgarden net, publish an MQTT packet into the discover topic (</a:t>
            </a:r>
            <a:r>
              <a:rPr lang="en-GB" sz="1400" dirty="0"/>
              <a:t>go3/discover</a:t>
            </a:r>
            <a:r>
              <a:rPr lang="en-GB" dirty="0"/>
              <a:t>) and if it doesn’t receive any reply from a master node, proclaims himself as master node. After that, the node has both a slave client and a master client. </a:t>
            </a:r>
          </a:p>
          <a:p>
            <a:pPr marL="0" indent="0">
              <a:buNone/>
            </a:pPr>
            <a:r>
              <a:rPr lang="en-GB" dirty="0"/>
              <a:t>The slave client, publish an </a:t>
            </a:r>
            <a:r>
              <a:rPr lang="en-GB" b="1" dirty="0"/>
              <a:t>REQ_JOIN</a:t>
            </a:r>
            <a:r>
              <a:rPr lang="en-GB" dirty="0"/>
              <a:t> packed into the discover topic and when it’s accepted from the master with an </a:t>
            </a:r>
            <a:r>
              <a:rPr lang="en-GB" b="1" dirty="0"/>
              <a:t>ACC_JOIN</a:t>
            </a:r>
            <a:r>
              <a:rPr lang="en-GB" dirty="0"/>
              <a:t> packet publish (if sensor’s reading are enabled) their reading into the appropriate topic (given from master when accept the client) </a:t>
            </a:r>
          </a:p>
        </p:txBody>
      </p:sp>
    </p:spTree>
    <p:extLst>
      <p:ext uri="{BB962C8B-B14F-4D97-AF65-F5344CB8AC3E}">
        <p14:creationId xmlns:p14="http://schemas.microsoft.com/office/powerpoint/2010/main" val="220008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1A0104-BF6E-465D-B05F-F41F69B36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B901C5-8FDC-42CF-AE02-104ECD0C2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7561210-A9E0-4397-9C62-8581E41BA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384" y="642594"/>
            <a:ext cx="4810815" cy="9342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Network protocol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4D183E-A455-400F-B558-5EF3C42F6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EC6A0A-8EDD-4CAD-8301-B0613EFB6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B9DF6B-99F0-43AB-A8C5-8697A2685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11" b="2"/>
          <a:stretch/>
        </p:blipFill>
        <p:spPr>
          <a:xfrm>
            <a:off x="1304515" y="1328394"/>
            <a:ext cx="4188221" cy="4227415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DA6EA8-AA42-42B4-A642-74344DBA6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4384" y="1714033"/>
            <a:ext cx="4810816" cy="43210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/>
            <a:r>
              <a:rPr lang="en-US" dirty="0"/>
              <a:t>Roles of the nodes are not hard coded inside the code. Each node can be a master node, with a procedure called </a:t>
            </a:r>
            <a:r>
              <a:rPr lang="en-US" b="1" dirty="0"/>
              <a:t>PROCLAIMING. </a:t>
            </a:r>
          </a:p>
          <a:p>
            <a:pPr marL="0"/>
            <a:r>
              <a:rPr lang="en-US" dirty="0"/>
              <a:t>When a node joins into the smartgarden net, publish an MQTT packet into the discover topic (go3/discover) and if it doesn’t receive any reply from a master node (10s), proclaims himself as master node. After that the node can be considered both slave and master node. </a:t>
            </a:r>
          </a:p>
          <a:p>
            <a:pPr marL="0"/>
            <a:r>
              <a:rPr lang="en-US" dirty="0"/>
              <a:t>The proclaiming procedure can start if the node has a </a:t>
            </a:r>
            <a:r>
              <a:rPr lang="it-IT" dirty="0"/>
              <a:t>MASTER NODE flag </a:t>
            </a:r>
            <a:r>
              <a:rPr lang="en-GB" dirty="0"/>
              <a:t>defined</a:t>
            </a:r>
            <a:r>
              <a:rPr lang="it-IT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1A0104-BF6E-465D-B05F-F41F69B36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B901C5-8FDC-42CF-AE02-104ECD0C2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7561210-A9E0-4397-9C62-8581E41BA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384" y="642594"/>
            <a:ext cx="4810815" cy="9342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protocol</a:t>
            </a:r>
            <a:endParaRPr lang="en-US" sz="4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4D183E-A455-400F-B558-5EF3C42F6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EC6A0A-8EDD-4CAD-8301-B0613EFB6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DA6EA8-AA42-42B4-A642-74344DBA6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4384" y="1714033"/>
            <a:ext cx="4810816" cy="43210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dirty="0"/>
              <a:t>The slave client, publish an </a:t>
            </a:r>
            <a:r>
              <a:rPr lang="en-GB" b="1" dirty="0"/>
              <a:t>REQ_JOIN</a:t>
            </a:r>
            <a:r>
              <a:rPr lang="en-GB" dirty="0"/>
              <a:t> packed into the discover topic and when it’s accepted from the master with an </a:t>
            </a:r>
            <a:r>
              <a:rPr lang="en-GB" b="1" dirty="0"/>
              <a:t>ACC_JOIN</a:t>
            </a:r>
            <a:r>
              <a:rPr lang="en-GB" dirty="0"/>
              <a:t> packet publish (if sensor’s reading are enabled) their reading into the appropriate topic (given from master when accept the client)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5382A8-E97A-405B-A91A-AEA9297DE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01"/>
          <a:stretch/>
        </p:blipFill>
        <p:spPr>
          <a:xfrm>
            <a:off x="1066800" y="1959418"/>
            <a:ext cx="4589737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1A0104-BF6E-465D-B05F-F41F69B36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B901C5-8FDC-42CF-AE02-104ECD0C2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7561210-A9E0-4397-9C62-8581E41BA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384" y="642594"/>
            <a:ext cx="4810815" cy="9342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protocol</a:t>
            </a:r>
            <a:endParaRPr lang="en-US" sz="4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4D183E-A455-400F-B558-5EF3C42F6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EC6A0A-8EDD-4CAD-8301-B0613EFB6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DA6EA8-AA42-42B4-A642-74344DBA6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4384" y="1714033"/>
            <a:ext cx="4810816" cy="43210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dirty="0"/>
              <a:t>If the master goes offline all the slaves receive a message into the last will topic, sets a random timer and who consume it before others, proclaims himself as master. </a:t>
            </a:r>
          </a:p>
          <a:p>
            <a:pPr marL="0" indent="0">
              <a:buNone/>
            </a:pPr>
            <a:r>
              <a:rPr lang="en-GB" dirty="0"/>
              <a:t>This election mechanisms starts only in the nodes that have</a:t>
            </a:r>
            <a:r>
              <a:rPr lang="it-IT" dirty="0"/>
              <a:t> the MASTER NODE flag </a:t>
            </a:r>
            <a:r>
              <a:rPr lang="en-GB" dirty="0"/>
              <a:t>defined</a:t>
            </a:r>
            <a:r>
              <a:rPr lang="it-IT" dirty="0"/>
              <a:t>. 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767973-47F2-4898-92E4-0669EB08F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69"/>
          <a:stretch/>
        </p:blipFill>
        <p:spPr>
          <a:xfrm>
            <a:off x="970132" y="2232834"/>
            <a:ext cx="4745976" cy="27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61210-A9E0-4397-9C62-8581E41B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A4DCB2-F601-465C-A160-80A781A09AAC}"/>
              </a:ext>
            </a:extLst>
          </p:cNvPr>
          <p:cNvSpPr txBox="1"/>
          <p:nvPr/>
        </p:nvSpPr>
        <p:spPr>
          <a:xfrm>
            <a:off x="1898707" y="2967389"/>
            <a:ext cx="1468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</a:t>
            </a:r>
            <a:r>
              <a:rPr lang="en-GB" dirty="0"/>
              <a:t>external</a:t>
            </a:r>
            <a:r>
              <a:rPr lang="it-IT" dirty="0"/>
              <a:t>)</a:t>
            </a:r>
          </a:p>
          <a:p>
            <a:r>
              <a:rPr lang="it-IT" dirty="0"/>
              <a:t>CLIENT 1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/>
              <a:t>CLIENT 2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/>
              <a:t>CLIENT 3 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789BEA9-9CBB-4077-B8A0-5E0CEB698441}"/>
              </a:ext>
            </a:extLst>
          </p:cNvPr>
          <p:cNvSpPr/>
          <p:nvPr/>
        </p:nvSpPr>
        <p:spPr>
          <a:xfrm>
            <a:off x="3892491" y="2265446"/>
            <a:ext cx="7155809" cy="25783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B33E8BB-FFF5-4E93-98E1-537D539472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3003259" y="3429000"/>
            <a:ext cx="1308683" cy="3422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56FE0A4-7E14-4055-94F1-56482B02A66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3003259" y="3699545"/>
            <a:ext cx="1308683" cy="71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EA165ED-26CE-49E2-AE1D-1C92BEA66000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003259" y="3771270"/>
            <a:ext cx="1308683" cy="205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63C4CAE-CCD2-45B7-8837-1B6E6BCF074E}"/>
              </a:ext>
            </a:extLst>
          </p:cNvPr>
          <p:cNvSpPr txBox="1"/>
          <p:nvPr/>
        </p:nvSpPr>
        <p:spPr>
          <a:xfrm>
            <a:off x="6213446" y="2265446"/>
            <a:ext cx="309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Smartgarden network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20760EB-60A3-4A09-A9E3-FD761EF79D06}"/>
              </a:ext>
            </a:extLst>
          </p:cNvPr>
          <p:cNvSpPr txBox="1"/>
          <p:nvPr/>
        </p:nvSpPr>
        <p:spPr>
          <a:xfrm>
            <a:off x="4068660" y="2754413"/>
            <a:ext cx="2323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smartgarden.local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C53FC589-3D2D-4A14-837C-14E63ACEC08E}"/>
              </a:ext>
            </a:extLst>
          </p:cNvPr>
          <p:cNvSpPr/>
          <p:nvPr/>
        </p:nvSpPr>
        <p:spPr>
          <a:xfrm>
            <a:off x="4311942" y="3062190"/>
            <a:ext cx="1065407" cy="141816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Master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6B2F9D2A-64A9-457C-93DE-39F5F1572CFE}"/>
              </a:ext>
            </a:extLst>
          </p:cNvPr>
          <p:cNvSpPr/>
          <p:nvPr/>
        </p:nvSpPr>
        <p:spPr>
          <a:xfrm>
            <a:off x="5976808" y="3062190"/>
            <a:ext cx="1065407" cy="141816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Slave 1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AAAF1154-2149-464B-9E69-193361205BFC}"/>
              </a:ext>
            </a:extLst>
          </p:cNvPr>
          <p:cNvSpPr/>
          <p:nvPr/>
        </p:nvSpPr>
        <p:spPr>
          <a:xfrm>
            <a:off x="7447147" y="3063976"/>
            <a:ext cx="1065407" cy="141816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Slave 2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741FD68-51E7-4D08-AFB5-B8FC73E1E59E}"/>
              </a:ext>
            </a:extLst>
          </p:cNvPr>
          <p:cNvSpPr/>
          <p:nvPr/>
        </p:nvSpPr>
        <p:spPr>
          <a:xfrm>
            <a:off x="9749919" y="3062190"/>
            <a:ext cx="1065407" cy="141816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Slave n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86DEED5-3DD0-418D-BB98-F50FCE413F8F}"/>
              </a:ext>
            </a:extLst>
          </p:cNvPr>
          <p:cNvSpPr/>
          <p:nvPr/>
        </p:nvSpPr>
        <p:spPr>
          <a:xfrm>
            <a:off x="6509511" y="5048910"/>
            <a:ext cx="1468073" cy="4446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MQTT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B56309F-64FC-495A-AD1E-DEC5740CD553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10231" y="4480350"/>
            <a:ext cx="1199280" cy="790869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1193871-FC5C-4F25-A66A-F7CD4CED33D9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788092" y="4555222"/>
            <a:ext cx="455456" cy="49368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1597FB8B-788B-438E-B409-C05A6F344FE1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243548" y="4555222"/>
            <a:ext cx="625328" cy="49368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4B4B5EC7-514B-4D54-80DC-46E6E685E8DD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7977584" y="4555222"/>
            <a:ext cx="2173096" cy="715997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ttangolo 54">
            <a:extLst>
              <a:ext uri="{FF2B5EF4-FFF2-40B4-BE49-F238E27FC236}">
                <a16:creationId xmlns:a16="http://schemas.microsoft.com/office/drawing/2014/main" id="{53F7013B-B969-4CE8-B0B0-3C9A400DF954}"/>
              </a:ext>
            </a:extLst>
          </p:cNvPr>
          <p:cNvSpPr/>
          <p:nvPr/>
        </p:nvSpPr>
        <p:spPr>
          <a:xfrm>
            <a:off x="4110608" y="5186076"/>
            <a:ext cx="1468073" cy="4446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SQL DB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A44AC484-48B1-4C53-8B28-C92512763561}"/>
              </a:ext>
            </a:extLst>
          </p:cNvPr>
          <p:cNvSpPr/>
          <p:nvPr/>
        </p:nvSpPr>
        <p:spPr>
          <a:xfrm>
            <a:off x="4114456" y="5798898"/>
            <a:ext cx="1468073" cy="4446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INFLUX DB</a:t>
            </a: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F5265FA4-31CC-4416-8552-769A14C52A3D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4844645" y="4495866"/>
            <a:ext cx="26288" cy="69021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C21CB21E-1EB1-414F-B871-EF21F6F6BA1D}"/>
              </a:ext>
            </a:extLst>
          </p:cNvPr>
          <p:cNvCxnSpPr>
            <a:cxnSpLocks/>
            <a:endCxn id="56" idx="1"/>
          </p:cNvCxnSpPr>
          <p:nvPr/>
        </p:nvCxnSpPr>
        <p:spPr>
          <a:xfrm rot="5400000">
            <a:off x="3682051" y="4936469"/>
            <a:ext cx="1517144" cy="652333"/>
          </a:xfrm>
          <a:prstGeom prst="curvedConnector4">
            <a:avLst>
              <a:gd name="adj1" fmla="val 34932"/>
              <a:gd name="adj2" fmla="val 135043"/>
            </a:avLst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211839-F001-4924-8CA6-A8A4169C403E}"/>
              </a:ext>
            </a:extLst>
          </p:cNvPr>
          <p:cNvSpPr txBox="1"/>
          <p:nvPr/>
        </p:nvSpPr>
        <p:spPr>
          <a:xfrm>
            <a:off x="4907217" y="6207017"/>
            <a:ext cx="1291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Optional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705F62-3D29-4580-A38A-0AD51EC2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6" y="4232881"/>
            <a:ext cx="2530092" cy="1944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2C929B7-5D8A-47B9-8A74-A43336C7159E}"/>
              </a:ext>
            </a:extLst>
          </p:cNvPr>
          <p:cNvSpPr txBox="1"/>
          <p:nvPr/>
        </p:nvSpPr>
        <p:spPr>
          <a:xfrm>
            <a:off x="2426174" y="6195069"/>
            <a:ext cx="1291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web </a:t>
            </a:r>
            <a:r>
              <a:rPr lang="it-IT" sz="1100" dirty="0" err="1"/>
              <a:t>gui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462464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EB78E399-2840-4DAD-BE29-23219DE39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9B50879-6910-4011-A48F-0B29842A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98549" y="751821"/>
            <a:ext cx="4025373" cy="5367165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BEA7FE3D-570B-410B-B8D3-1941BE6FE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9450" y="237744"/>
            <a:ext cx="5377853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2A701BFF-7B8D-408D-A224-2C3EAAB4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8615" y="372498"/>
            <a:ext cx="5103934" cy="611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8A3A7DC-E1D6-42CD-B353-4CAF3866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it-IT" sz="4400"/>
              <a:t>NODE POWER CONSUMPTION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EC200908-4F39-4EA2-BEE1-14F62BE6E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All those measurements are taken with a digital multimeter. 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8BD29E84-7AC4-4A7E-9EC1-ABF1968EE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624742"/>
              </p:ext>
            </p:extLst>
          </p:nvPr>
        </p:nvGraphicFramePr>
        <p:xfrm>
          <a:off x="7064082" y="2919369"/>
          <a:ext cx="4400266" cy="3287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133">
                  <a:extLst>
                    <a:ext uri="{9D8B030D-6E8A-4147-A177-3AD203B41FA5}">
                      <a16:colId xmlns:a16="http://schemas.microsoft.com/office/drawing/2014/main" val="3279046209"/>
                    </a:ext>
                  </a:extLst>
                </a:gridCol>
                <a:gridCol w="2200133">
                  <a:extLst>
                    <a:ext uri="{9D8B030D-6E8A-4147-A177-3AD203B41FA5}">
                      <a16:colId xmlns:a16="http://schemas.microsoft.com/office/drawing/2014/main" val="43151086"/>
                    </a:ext>
                  </a:extLst>
                </a:gridCol>
              </a:tblGrid>
              <a:tr h="1092951">
                <a:tc>
                  <a:txBody>
                    <a:bodyPr/>
                    <a:lstStyle/>
                    <a:p>
                      <a:r>
                        <a:rPr lang="en-GB" noProof="0" dirty="0"/>
                        <a:t>Node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Durability with a </a:t>
                      </a:r>
                      <a:r>
                        <a:rPr lang="it-IT" b="1" dirty="0"/>
                        <a:t>18650 </a:t>
                      </a:r>
                      <a:r>
                        <a:rPr lang="en-GB" b="1" noProof="0" dirty="0"/>
                        <a:t>battery</a:t>
                      </a:r>
                      <a:r>
                        <a:rPr lang="it-IT" b="1" dirty="0"/>
                        <a:t> (3500 mAh)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700059"/>
                  </a:ext>
                </a:extLst>
              </a:tr>
              <a:tr h="580630">
                <a:tc>
                  <a:txBody>
                    <a:bodyPr/>
                    <a:lstStyle/>
                    <a:p>
                      <a:r>
                        <a:rPr lang="en-GB" noProof="0" dirty="0"/>
                        <a:t>Master node without 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44h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46946"/>
                  </a:ext>
                </a:extLst>
              </a:tr>
              <a:tr h="612618">
                <a:tc>
                  <a:txBody>
                    <a:bodyPr/>
                    <a:lstStyle/>
                    <a:p>
                      <a:r>
                        <a:rPr lang="en-GB" noProof="0" dirty="0"/>
                        <a:t>Slave node no deep sleep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58h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287352"/>
                  </a:ext>
                </a:extLst>
              </a:tr>
              <a:tr h="829472">
                <a:tc>
                  <a:txBody>
                    <a:bodyPr/>
                    <a:lstStyle/>
                    <a:p>
                      <a:r>
                        <a:rPr lang="en-GB" noProof="0" dirty="0"/>
                        <a:t>Slave node with deep sleep (once every 8h)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4177h = 172d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29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323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A66D49-75FF-4EEE-96F6-002667E1B06C}"/>
              </a:ext>
            </a:extLst>
          </p:cNvPr>
          <p:cNvSpPr txBox="1"/>
          <p:nvPr/>
        </p:nvSpPr>
        <p:spPr>
          <a:xfrm>
            <a:off x="676712" y="2875002"/>
            <a:ext cx="10838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SYSTEM IN ACTION</a:t>
            </a:r>
          </a:p>
        </p:txBody>
      </p:sp>
    </p:spTree>
    <p:extLst>
      <p:ext uri="{BB962C8B-B14F-4D97-AF65-F5344CB8AC3E}">
        <p14:creationId xmlns:p14="http://schemas.microsoft.com/office/powerpoint/2010/main" val="3513239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2021-05-28_11-08-43" descr="Immagine che contiene testo&#10;&#10;Descrizione generata automaticamente">
            <a:hlinkClick r:id="" action="ppaction://media"/>
            <a:extLst>
              <a:ext uri="{FF2B5EF4-FFF2-40B4-BE49-F238E27FC236}">
                <a16:creationId xmlns:a16="http://schemas.microsoft.com/office/drawing/2014/main" id="{4C547350-B60B-4294-8141-E6E5A294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432" t="3836"/>
          <a:stretch/>
        </p:blipFill>
        <p:spPr>
          <a:xfrm>
            <a:off x="2220610" y="1309425"/>
            <a:ext cx="7750779" cy="507771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F9B258-4195-44B8-B6CC-C8603FDB0161}"/>
              </a:ext>
            </a:extLst>
          </p:cNvPr>
          <p:cNvSpPr txBox="1"/>
          <p:nvPr/>
        </p:nvSpPr>
        <p:spPr>
          <a:xfrm>
            <a:off x="480969" y="470857"/>
            <a:ext cx="11056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NETWORK PROTOCOL</a:t>
            </a:r>
          </a:p>
        </p:txBody>
      </p:sp>
    </p:spTree>
    <p:extLst>
      <p:ext uri="{BB962C8B-B14F-4D97-AF65-F5344CB8AC3E}">
        <p14:creationId xmlns:p14="http://schemas.microsoft.com/office/powerpoint/2010/main" val="33168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F9B258-4195-44B8-B6CC-C8603FDB0161}"/>
              </a:ext>
            </a:extLst>
          </p:cNvPr>
          <p:cNvSpPr txBox="1"/>
          <p:nvPr/>
        </p:nvSpPr>
        <p:spPr>
          <a:xfrm>
            <a:off x="480969" y="470857"/>
            <a:ext cx="11056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SMART RAIN FEATURE</a:t>
            </a:r>
          </a:p>
        </p:txBody>
      </p:sp>
      <p:pic>
        <p:nvPicPr>
          <p:cNvPr id="4" name="2021-06-20_23-57-13">
            <a:hlinkClick r:id="" action="ppaction://media"/>
            <a:extLst>
              <a:ext uri="{FF2B5EF4-FFF2-40B4-BE49-F238E27FC236}">
                <a16:creationId xmlns:a16="http://schemas.microsoft.com/office/drawing/2014/main" id="{B32C7A45-0462-4113-ACB4-D47E5B19D2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691" y="1167446"/>
            <a:ext cx="9126149" cy="51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7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E4D7B-CEFE-4205-995B-1FAA8A58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</a:t>
            </a:r>
            <a:r>
              <a:rPr lang="en-GB" dirty="0"/>
              <a:t>description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59B30C-9519-45FB-94E8-848A3903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Smart Garden is an autonomous, fully configurable system that monitor the moisture level of the soil and water the plants in a smart way. </a:t>
            </a:r>
          </a:p>
          <a:p>
            <a:r>
              <a:rPr lang="en-GB" dirty="0"/>
              <a:t>The system has a feature called smart rain, if the next day will rain with a high probability, the plants won’t be watered if their moisture soil level is not critical (under the half of the threshold). </a:t>
            </a:r>
          </a:p>
          <a:p>
            <a:r>
              <a:rPr lang="en-GB" dirty="0"/>
              <a:t>The system has several kinds of capabilities, most of them are optional, and this means that a user can build the perfect system only for what he needs. </a:t>
            </a:r>
          </a:p>
          <a:p>
            <a:r>
              <a:rPr lang="en-GB" dirty="0"/>
              <a:t>All the system works inside a net of microcontroller and in a decentralized way, so there isn’t a hub which represent a single point of failure. </a:t>
            </a:r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D1B226-6ACD-4F6B-ADD3-C5DDDC65C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0C6FCB-15BC-4E27-8E86-6AC307F7A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</a:t>
            </a:r>
          </a:p>
        </p:txBody>
      </p:sp>
    </p:spTree>
    <p:extLst>
      <p:ext uri="{BB962C8B-B14F-4D97-AF65-F5344CB8AC3E}">
        <p14:creationId xmlns:p14="http://schemas.microsoft.com/office/powerpoint/2010/main" val="2836365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F9B258-4195-44B8-B6CC-C8603FDB0161}"/>
              </a:ext>
            </a:extLst>
          </p:cNvPr>
          <p:cNvSpPr txBox="1"/>
          <p:nvPr/>
        </p:nvSpPr>
        <p:spPr>
          <a:xfrm>
            <a:off x="480969" y="470857"/>
            <a:ext cx="11056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TELEGRAM MODULE CONTROL</a:t>
            </a:r>
          </a:p>
        </p:txBody>
      </p:sp>
      <p:pic>
        <p:nvPicPr>
          <p:cNvPr id="4" name="2021-06-20_22-59-05">
            <a:hlinkClick r:id="" action="ppaction://media"/>
            <a:extLst>
              <a:ext uri="{FF2B5EF4-FFF2-40B4-BE49-F238E27FC236}">
                <a16:creationId xmlns:a16="http://schemas.microsoft.com/office/drawing/2014/main" id="{C4CFB397-B63B-4B4E-B16C-4F2440C0A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583" y="1213011"/>
            <a:ext cx="9333095" cy="52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61210-A9E0-4397-9C62-8581E41B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recap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1A8471-D2FB-4641-A01E-6732FB778180}"/>
              </a:ext>
            </a:extLst>
          </p:cNvPr>
          <p:cNvSpPr txBox="1"/>
          <p:nvPr/>
        </p:nvSpPr>
        <p:spPr>
          <a:xfrm>
            <a:off x="1058411" y="1929468"/>
            <a:ext cx="9889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Smart Garden is a system compound by different nodes, each one with the needed modules. All the nodes communicate through a specific designed protocol constructed over MQTT.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current master node has a webserver reachable at “smartgarden.local” which provides: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/: homepage showing sensor values and system reading stats.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/stats: return a JSON with all sensors values </a:t>
            </a:r>
            <a:r>
              <a:rPr lang="en-GB" sz="1100" dirty="0"/>
              <a:t>(light, temp, hum, …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/config: return a JSON with all master configs </a:t>
            </a:r>
            <a:r>
              <a:rPr lang="en-GB" sz="1100" dirty="0"/>
              <a:t>(sensorUpdateInterval, systemStastus, moistureTreshold, …)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All the config can also be set with a POST request, and also they will be immediately saved into the SQL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master node can optionally use an SQL DB for storing network topology, configs and alarms and it also can optionally use INFLUX DB for storing the sensor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system is almost always available at “smartgarden.local” because if the master node goes down, a random eligible slave node became the new master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8F757B1-50A5-4590-A051-2A25D660A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23006DE-509C-48E5-A122-8B653FFC1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</a:t>
            </a:r>
          </a:p>
        </p:txBody>
      </p:sp>
    </p:spTree>
    <p:extLst>
      <p:ext uri="{BB962C8B-B14F-4D97-AF65-F5344CB8AC3E}">
        <p14:creationId xmlns:p14="http://schemas.microsoft.com/office/powerpoint/2010/main" val="188923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DDC551-1AC3-48E3-B192-EDAA2B13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After </a:t>
            </a: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assignment</a:t>
            </a:r>
            <a:r>
              <a:rPr lang="it-IT" dirty="0"/>
              <a:t> </a:t>
            </a:r>
          </a:p>
        </p:txBody>
      </p:sp>
      <p:pic>
        <p:nvPicPr>
          <p:cNvPr id="4" name="Segnaposto contenuto 15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A633680F-3F75-44D3-A6B5-9A3BA2FC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14369" y="1436654"/>
            <a:ext cx="3838214" cy="511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egnaposto contenuto 11">
            <a:extLst>
              <a:ext uri="{FF2B5EF4-FFF2-40B4-BE49-F238E27FC236}">
                <a16:creationId xmlns:a16="http://schemas.microsoft.com/office/drawing/2014/main" id="{D4C59036-21D6-4F28-9781-4183957E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44227" y="2076363"/>
            <a:ext cx="2878661" cy="3838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02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A710F8-3D86-4553-A73B-9F92EE13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2</a:t>
            </a:r>
            <a:r>
              <a:rPr lang="en-GB" baseline="30000" dirty="0"/>
              <a:t>nd</a:t>
            </a:r>
            <a:r>
              <a:rPr lang="en-GB" dirty="0"/>
              <a:t> assignment</a:t>
            </a:r>
          </a:p>
        </p:txBody>
      </p:sp>
      <p:pic>
        <p:nvPicPr>
          <p:cNvPr id="9" name="Segnaposto contenuto 8" descr="Immagine che contiene testo, circuito, elettronico&#10;&#10;Descrizione generata automaticamente">
            <a:extLst>
              <a:ext uri="{FF2B5EF4-FFF2-40B4-BE49-F238E27FC236}">
                <a16:creationId xmlns:a16="http://schemas.microsoft.com/office/drawing/2014/main" id="{05D05666-D734-4490-A311-482B5E30F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13816" y="1772363"/>
            <a:ext cx="6970464" cy="2379760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BA5BDAD-D859-4955-A991-C67035A0F402}"/>
              </a:ext>
            </a:extLst>
          </p:cNvPr>
          <p:cNvSpPr txBox="1"/>
          <p:nvPr/>
        </p:nvSpPr>
        <p:spPr>
          <a:xfrm>
            <a:off x="2332139" y="4278385"/>
            <a:ext cx="21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SM1: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Led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DHT11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BTN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light module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9FF0F90-5747-4385-AAC4-C6CB502C985F}"/>
              </a:ext>
            </a:extLst>
          </p:cNvPr>
          <p:cNvSpPr txBox="1"/>
          <p:nvPr/>
        </p:nvSpPr>
        <p:spPr>
          <a:xfrm>
            <a:off x="4665676" y="4278385"/>
            <a:ext cx="234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SM2: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Moisture module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67DBFA-860F-4824-9396-437B29F3054A}"/>
              </a:ext>
            </a:extLst>
          </p:cNvPr>
          <p:cNvSpPr txBox="1"/>
          <p:nvPr/>
        </p:nvSpPr>
        <p:spPr>
          <a:xfrm>
            <a:off x="7013196" y="4278384"/>
            <a:ext cx="234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SM3: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Water module</a:t>
            </a:r>
          </a:p>
        </p:txBody>
      </p:sp>
    </p:spTree>
    <p:extLst>
      <p:ext uri="{BB962C8B-B14F-4D97-AF65-F5344CB8AC3E}">
        <p14:creationId xmlns:p14="http://schemas.microsoft.com/office/powerpoint/2010/main" val="55453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DDC551-1AC3-48E3-B192-EDAA2B13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</a:t>
            </a:r>
            <a:r>
              <a:rPr lang="it-IT" dirty="0"/>
              <a:t> </a:t>
            </a:r>
            <a:r>
              <a:rPr lang="en-GB" dirty="0"/>
              <a:t>schema</a:t>
            </a:r>
            <a:r>
              <a:rPr lang="it-IT" dirty="0"/>
              <a:t>	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DFB126D-FF4A-4649-9843-8E3514416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187" y="2735244"/>
            <a:ext cx="4931105" cy="2184578"/>
          </a:xfrm>
        </p:spPr>
      </p:pic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3951288E-5A7E-45C9-82F2-B5657DE4D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670"/>
          <a:stretch/>
        </p:blipFill>
        <p:spPr>
          <a:xfrm>
            <a:off x="6913707" y="1643461"/>
            <a:ext cx="4536106" cy="426747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FABFF5-B3DF-4CCC-B7CA-E8201608D653}"/>
              </a:ext>
            </a:extLst>
          </p:cNvPr>
          <p:cNvSpPr txBox="1"/>
          <p:nvPr/>
        </p:nvSpPr>
        <p:spPr>
          <a:xfrm>
            <a:off x="2223199" y="4986934"/>
            <a:ext cx="1969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</a:t>
            </a:r>
            <a:r>
              <a:rPr lang="en-GB" sz="1200" baseline="30000" dirty="0"/>
              <a:t>st</a:t>
            </a:r>
            <a:r>
              <a:rPr lang="en-GB" sz="1200" dirty="0"/>
              <a:t> assignment schema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C4BA90-A485-4F06-82ED-4F26A01F2EEF}"/>
              </a:ext>
            </a:extLst>
          </p:cNvPr>
          <p:cNvSpPr txBox="1"/>
          <p:nvPr/>
        </p:nvSpPr>
        <p:spPr>
          <a:xfrm>
            <a:off x="8197220" y="5961271"/>
            <a:ext cx="1969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</a:t>
            </a:r>
            <a:r>
              <a:rPr lang="en-GB" sz="1200" baseline="30000" dirty="0"/>
              <a:t>nd</a:t>
            </a:r>
            <a:r>
              <a:rPr lang="en-GB" sz="1200" dirty="0"/>
              <a:t> assignment schema</a:t>
            </a:r>
          </a:p>
        </p:txBody>
      </p:sp>
    </p:spTree>
    <p:extLst>
      <p:ext uri="{BB962C8B-B14F-4D97-AF65-F5344CB8AC3E}">
        <p14:creationId xmlns:p14="http://schemas.microsoft.com/office/powerpoint/2010/main" val="355834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A66D49-75FF-4EEE-96F6-002667E1B06C}"/>
              </a:ext>
            </a:extLst>
          </p:cNvPr>
          <p:cNvSpPr txBox="1"/>
          <p:nvPr/>
        </p:nvSpPr>
        <p:spPr>
          <a:xfrm>
            <a:off x="676712" y="2875002"/>
            <a:ext cx="10838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/>
              <a:t>SENSORS &amp; MODULES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8938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D53331-F61F-4CE3-BC9B-DA84802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Sensor types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0A4AD9-4E40-44AE-BC45-9C33DBEEB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Only Sensor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171C17-7BDD-4174-BC0D-1C7329F4FC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Sensor value logged every 5 seconds and pushed into the appropriate topic.</a:t>
            </a:r>
          </a:p>
          <a:p>
            <a:r>
              <a:rPr lang="en-GB" dirty="0"/>
              <a:t>Reads from read only sensor can be disabled.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503B289-6E90-41C7-AD45-538D9277E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Input Sensor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BEEA3C9-1BED-47E3-901A-41EB9C96B5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Sensor value logged every times an event occurs (e.g. button press).</a:t>
            </a:r>
          </a:p>
          <a:p>
            <a:r>
              <a:rPr lang="en-GB" dirty="0"/>
              <a:t>Reads from input sensor cannot be disabled. </a:t>
            </a:r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77A4B86-B12D-4073-8C3D-D13CE9E0D194}"/>
              </a:ext>
            </a:extLst>
          </p:cNvPr>
          <p:cNvSpPr/>
          <p:nvPr/>
        </p:nvSpPr>
        <p:spPr>
          <a:xfrm>
            <a:off x="1726720" y="4351068"/>
            <a:ext cx="4098008" cy="1502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Photoresistor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Weather sensor (Weather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Moisture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DHT11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Water tank level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F9BCC1D-4B6A-4D80-83E2-EB5167794097}"/>
              </a:ext>
            </a:extLst>
          </p:cNvPr>
          <p:cNvSpPr/>
          <p:nvPr/>
        </p:nvSpPr>
        <p:spPr>
          <a:xfrm>
            <a:off x="7024144" y="4351068"/>
            <a:ext cx="4098008" cy="1502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State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Telegram 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469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D53331-F61F-4CE3-BC9B-DA84802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171C17-7BDD-4174-BC0D-1C7329F4F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2896" y="1761688"/>
            <a:ext cx="10052304" cy="4091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One node can contain multiple modules. List of available modules:  </a:t>
            </a:r>
          </a:p>
          <a:p>
            <a:r>
              <a:rPr lang="en-GB" b="1" u="sng" dirty="0"/>
              <a:t>Button module</a:t>
            </a:r>
            <a:r>
              <a:rPr lang="en-GB" b="1" dirty="0"/>
              <a:t>: </a:t>
            </a:r>
            <a:r>
              <a:rPr lang="en-GB" dirty="0"/>
              <a:t>handle the button and change the system status. </a:t>
            </a:r>
          </a:p>
          <a:p>
            <a:r>
              <a:rPr lang="en-GB" b="1" u="sng" dirty="0"/>
              <a:t>DHT11 module</a:t>
            </a:r>
            <a:r>
              <a:rPr lang="en-GB" b="1" dirty="0"/>
              <a:t>: </a:t>
            </a:r>
            <a:r>
              <a:rPr lang="en-GB" dirty="0"/>
              <a:t>handle the DHT11 sensor. </a:t>
            </a:r>
            <a:endParaRPr lang="en-GB" b="1" dirty="0"/>
          </a:p>
          <a:p>
            <a:r>
              <a:rPr lang="en-GB" b="1" dirty="0"/>
              <a:t>Led module</a:t>
            </a:r>
            <a:r>
              <a:rPr lang="en-GB" dirty="0"/>
              <a:t>: handle the system led that describes the system status. </a:t>
            </a:r>
            <a:endParaRPr lang="en-GB" b="1" dirty="0"/>
          </a:p>
          <a:p>
            <a:r>
              <a:rPr lang="en-GB" b="1" u="sng" dirty="0"/>
              <a:t>Moisture module</a:t>
            </a:r>
            <a:r>
              <a:rPr lang="en-GB" dirty="0"/>
              <a:t>: handle the moisture module. </a:t>
            </a:r>
            <a:endParaRPr lang="en-GB" b="1" dirty="0"/>
          </a:p>
          <a:p>
            <a:r>
              <a:rPr lang="en-GB" b="1" u="sng" dirty="0"/>
              <a:t>Photoresistor module</a:t>
            </a:r>
            <a:r>
              <a:rPr lang="en-GB" dirty="0"/>
              <a:t>: handle the photoresistor sensor. </a:t>
            </a:r>
            <a:endParaRPr lang="en-GB" b="1" dirty="0"/>
          </a:p>
          <a:p>
            <a:r>
              <a:rPr lang="en-GB" b="1" dirty="0"/>
              <a:t>Telegram module</a:t>
            </a:r>
            <a:r>
              <a:rPr lang="en-GB" dirty="0"/>
              <a:t>: handle the interaction with the telegram bot. </a:t>
            </a:r>
            <a:endParaRPr lang="en-GB" b="1" dirty="0"/>
          </a:p>
          <a:p>
            <a:r>
              <a:rPr lang="en-GB" b="1" dirty="0"/>
              <a:t>Water engine module</a:t>
            </a:r>
            <a:r>
              <a:rPr lang="en-GB" dirty="0"/>
              <a:t>: handle the water pump and virtualize water tank level sensor. </a:t>
            </a:r>
            <a:endParaRPr lang="en-GB" b="1" dirty="0"/>
          </a:p>
          <a:p>
            <a:r>
              <a:rPr lang="en-GB" b="1" u="sng" dirty="0"/>
              <a:t>Weather module</a:t>
            </a:r>
            <a:r>
              <a:rPr lang="en-GB" dirty="0"/>
              <a:t>: get the weather data from open weather.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u="sng" dirty="0" err="1"/>
              <a:t>Undererlined</a:t>
            </a:r>
            <a:r>
              <a:rPr lang="en-GB" b="1" dirty="0"/>
              <a:t> </a:t>
            </a:r>
            <a:r>
              <a:rPr lang="en-GB" dirty="0"/>
              <a:t>modules can enter into deep sleep mode if meet certain conditions. </a:t>
            </a:r>
            <a:endParaRPr lang="en-GB" b="1" u="sng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8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A710F8-3D86-4553-A73B-9F92EE13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 code example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BA5BDAD-D859-4955-A991-C67035A0F402}"/>
              </a:ext>
            </a:extLst>
          </p:cNvPr>
          <p:cNvSpPr txBox="1"/>
          <p:nvPr/>
        </p:nvSpPr>
        <p:spPr>
          <a:xfrm>
            <a:off x="2155968" y="1803627"/>
            <a:ext cx="21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SM1: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Led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DHT11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BTN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light module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9FF0F90-5747-4385-AAC4-C6CB502C985F}"/>
              </a:ext>
            </a:extLst>
          </p:cNvPr>
          <p:cNvSpPr txBox="1"/>
          <p:nvPr/>
        </p:nvSpPr>
        <p:spPr>
          <a:xfrm>
            <a:off x="4706042" y="1795232"/>
            <a:ext cx="234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SM2: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Moisture module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67DBFA-860F-4824-9396-437B29F3054A}"/>
              </a:ext>
            </a:extLst>
          </p:cNvPr>
          <p:cNvSpPr txBox="1"/>
          <p:nvPr/>
        </p:nvSpPr>
        <p:spPr>
          <a:xfrm>
            <a:off x="7156534" y="1786837"/>
            <a:ext cx="234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SM3: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Water module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5FEFC66-4386-4ADB-9328-9EB82380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78" y="3370267"/>
            <a:ext cx="2508309" cy="294708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1BAA6E3-79A5-427C-9632-064CA352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06" y="3370267"/>
            <a:ext cx="2400792" cy="294708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9FDA3AD-F21C-4B46-9BF7-4F6CD47B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717" y="3370267"/>
            <a:ext cx="2151154" cy="29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1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pone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D6F7AD-09FB-47AB-B353-D1D83850E3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C0DB4D-BE53-4100-8A0D-CEFB2E48282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C21C94-EC06-4610-B8F0-A456DD28C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Sapone - Giardinaggio</Template>
  <TotalTime>382</TotalTime>
  <Words>1001</Words>
  <Application>Microsoft Office PowerPoint</Application>
  <PresentationFormat>Widescreen</PresentationFormat>
  <Paragraphs>122</Paragraphs>
  <Slides>21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Consolas</vt:lpstr>
      <vt:lpstr>Sapone</vt:lpstr>
      <vt:lpstr>SMART GARDEN    </vt:lpstr>
      <vt:lpstr>Project description</vt:lpstr>
      <vt:lpstr>After 1st assignment </vt:lpstr>
      <vt:lpstr>After 2nd assignment</vt:lpstr>
      <vt:lpstr>Previous schema </vt:lpstr>
      <vt:lpstr>Presentazione standard di PowerPoint</vt:lpstr>
      <vt:lpstr>Sensor types</vt:lpstr>
      <vt:lpstr>Modules</vt:lpstr>
      <vt:lpstr>Node code example</vt:lpstr>
      <vt:lpstr>Presentazione standard di PowerPoint</vt:lpstr>
      <vt:lpstr>Network protocol</vt:lpstr>
      <vt:lpstr>Network protocol</vt:lpstr>
      <vt:lpstr>Network protocol</vt:lpstr>
      <vt:lpstr>Network protocol</vt:lpstr>
      <vt:lpstr>Network </vt:lpstr>
      <vt:lpstr>NODE POWER CONSUMPTION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brief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GARDEN    v2.0</dc:title>
  <dc:creator>g.occhipinti3@campus.unimib.it</dc:creator>
  <cp:lastModifiedBy>g.occhipinti3@campus.unimib.it</cp:lastModifiedBy>
  <cp:revision>31</cp:revision>
  <dcterms:created xsi:type="dcterms:W3CDTF">2021-05-28T07:55:13Z</dcterms:created>
  <dcterms:modified xsi:type="dcterms:W3CDTF">2021-06-21T20:47:16Z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